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97" r:id="rId1"/>
  </p:sldMasterIdLst>
  <p:notesMasterIdLst>
    <p:notesMasterId r:id="rId31"/>
  </p:notesMasterIdLst>
  <p:sldIdLst>
    <p:sldId id="420" r:id="rId2"/>
    <p:sldId id="408" r:id="rId3"/>
    <p:sldId id="421" r:id="rId4"/>
    <p:sldId id="422" r:id="rId5"/>
    <p:sldId id="407" r:id="rId6"/>
    <p:sldId id="378" r:id="rId7"/>
    <p:sldId id="382" r:id="rId8"/>
    <p:sldId id="409" r:id="rId9"/>
    <p:sldId id="383" r:id="rId10"/>
    <p:sldId id="410" r:id="rId11"/>
    <p:sldId id="411" r:id="rId12"/>
    <p:sldId id="385" r:id="rId13"/>
    <p:sldId id="384" r:id="rId14"/>
    <p:sldId id="394" r:id="rId15"/>
    <p:sldId id="412" r:id="rId16"/>
    <p:sldId id="388" r:id="rId17"/>
    <p:sldId id="393" r:id="rId18"/>
    <p:sldId id="415" r:id="rId19"/>
    <p:sldId id="414" r:id="rId20"/>
    <p:sldId id="391" r:id="rId21"/>
    <p:sldId id="390" r:id="rId22"/>
    <p:sldId id="392" r:id="rId23"/>
    <p:sldId id="387" r:id="rId24"/>
    <p:sldId id="419" r:id="rId25"/>
    <p:sldId id="418" r:id="rId26"/>
    <p:sldId id="406" r:id="rId27"/>
    <p:sldId id="416" r:id="rId28"/>
    <p:sldId id="417" r:id="rId29"/>
    <p:sldId id="40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84"/>
    <p:restoredTop sz="95041"/>
  </p:normalViewPr>
  <p:slideViewPr>
    <p:cSldViewPr snapToGrid="0" snapToObjects="1">
      <p:cViewPr varScale="1">
        <p:scale>
          <a:sx n="79" d="100"/>
          <a:sy n="79" d="100"/>
        </p:scale>
        <p:origin x="509" y="5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07307-16E3-1D43-8ACA-66024192230F}" type="datetimeFigureOut">
              <a:rPr lang="tr-TR" smtClean="0"/>
              <a:t>19.10.2023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951F3-D119-BC47-A282-21A98E47AFC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808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951F3-D119-BC47-A282-21A98E47AFCF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927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951F3-D119-BC47-A282-21A98E47AFCF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0070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951F3-D119-BC47-A282-21A98E47AFCF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0716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951F3-D119-BC47-A282-21A98E47AFCF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400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951F3-D119-BC47-A282-21A98E47AFCF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2200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951F3-D119-BC47-A282-21A98E47AFCF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51196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951F3-D119-BC47-A282-21A98E47AFCF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4770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951F3-D119-BC47-A282-21A98E47AFCF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1331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951F3-D119-BC47-A282-21A98E47AFCF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9198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951F3-D119-BC47-A282-21A98E47AFCF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7524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951F3-D119-BC47-A282-21A98E47AFCF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7103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2D4D-CB8A-8E48-9B5F-C80440F32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374FF-BA8E-3D45-BD34-A833D3293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EC556-BCE7-3D4B-82C9-25A302B4D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04675-C21B-4037-9C9B-1372607FFEA0}" type="datetime1">
              <a:rPr lang="tr-TR" smtClean="0"/>
              <a:t>19.10.2023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6680E-EF4A-7B49-A1F9-B9A4098A9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D4FC7-E3B3-01EE-1BFB-870BF0F7B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85857"/>
            <a:ext cx="4114800" cy="2821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Ahmet </a:t>
            </a:r>
            <a:r>
              <a:rPr lang="en-US" dirty="0" err="1"/>
              <a:t>Arif</a:t>
            </a:r>
            <a:r>
              <a:rPr lang="en-US" dirty="0"/>
              <a:t> AYDIN, 2022</a:t>
            </a:r>
          </a:p>
        </p:txBody>
      </p:sp>
    </p:spTree>
    <p:extLst>
      <p:ext uri="{BB962C8B-B14F-4D97-AF65-F5344CB8AC3E}">
        <p14:creationId xmlns:p14="http://schemas.microsoft.com/office/powerpoint/2010/main" val="240020840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1F184-B41E-B641-A9E1-9424B8688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BB04DB-B53E-4543-8116-5CB612151A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F5E9D-4EA8-BF43-AC2E-87A693C7D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0302B-68D1-454F-AC52-A5B9D1A65ABA}" type="datetime1">
              <a:rPr lang="tr-TR" smtClean="0"/>
              <a:t>19.10.2023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0014C-0127-3E4F-A02F-92442E770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A9C3B-D7D9-9378-F83C-9434E44D0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74971"/>
            <a:ext cx="4114800" cy="2821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Ahmet </a:t>
            </a:r>
            <a:r>
              <a:rPr lang="en-US" dirty="0" err="1"/>
              <a:t>Arif</a:t>
            </a:r>
            <a:r>
              <a:rPr lang="en-US" dirty="0"/>
              <a:t> AYDIN, 2022</a:t>
            </a:r>
          </a:p>
        </p:txBody>
      </p:sp>
    </p:spTree>
    <p:extLst>
      <p:ext uri="{BB962C8B-B14F-4D97-AF65-F5344CB8AC3E}">
        <p14:creationId xmlns:p14="http://schemas.microsoft.com/office/powerpoint/2010/main" val="1730849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0C96A9-2ABC-9549-9747-21754B8B09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6F6819-5FE6-3742-8763-7A9FDA557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6706E-7940-B344-B196-BC7E8C08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306E-9354-4AC9-B17F-4652936A4D4E}" type="datetime1">
              <a:rPr lang="tr-TR" smtClean="0"/>
              <a:t>19.10.2023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9058C-81C3-1847-9C0E-D35111C3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2D412-563B-1C68-5E2B-EE7425C6DD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74971"/>
            <a:ext cx="4114800" cy="2821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Ahmet </a:t>
            </a:r>
            <a:r>
              <a:rPr lang="en-US" dirty="0" err="1"/>
              <a:t>Arif</a:t>
            </a:r>
            <a:r>
              <a:rPr lang="en-US" dirty="0"/>
              <a:t> AYDIN, 2022</a:t>
            </a:r>
          </a:p>
        </p:txBody>
      </p:sp>
    </p:spTree>
    <p:extLst>
      <p:ext uri="{BB962C8B-B14F-4D97-AF65-F5344CB8AC3E}">
        <p14:creationId xmlns:p14="http://schemas.microsoft.com/office/powerpoint/2010/main" val="127287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D0E2-D390-624D-9FCB-7443CD7BD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72076-CBAB-2746-A178-D97E42370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65690-6CD7-D744-8037-D9ED191F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F5C9-FD1F-4AB6-9308-33503104DA93}" type="datetime1">
              <a:rPr lang="tr-TR" smtClean="0"/>
              <a:t>19.10.2023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F89B1-BFFE-3C41-B09A-A109FF3C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4971"/>
            <a:ext cx="2743200" cy="29550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31AEF-0F6B-ADC6-FAA0-9784990B90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74971"/>
            <a:ext cx="4114800" cy="2821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Ahmet </a:t>
            </a:r>
            <a:r>
              <a:rPr lang="en-US" dirty="0" err="1"/>
              <a:t>Arif</a:t>
            </a:r>
            <a:r>
              <a:rPr lang="en-US" dirty="0"/>
              <a:t> AYDIN, 2022</a:t>
            </a:r>
          </a:p>
        </p:txBody>
      </p:sp>
    </p:spTree>
    <p:extLst>
      <p:ext uri="{BB962C8B-B14F-4D97-AF65-F5344CB8AC3E}">
        <p14:creationId xmlns:p14="http://schemas.microsoft.com/office/powerpoint/2010/main" val="2015647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951D-6C1F-514E-877D-E70209958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0090B-F6F8-DE4D-8C33-35ABB035A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798DE-FFF1-0D44-8D1C-612C5BA9F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AC3F-339A-48ED-990F-407DD571EB59}" type="datetime1">
              <a:rPr lang="tr-TR" smtClean="0"/>
              <a:t>19.10.2023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096CC-E205-D648-93E8-95CB019A8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874A7-65F0-86C5-59E8-3AA030C211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74971"/>
            <a:ext cx="4114800" cy="2821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Ahmet </a:t>
            </a:r>
            <a:r>
              <a:rPr lang="en-US" dirty="0" err="1"/>
              <a:t>Arif</a:t>
            </a:r>
            <a:r>
              <a:rPr lang="en-US" dirty="0"/>
              <a:t> AYDIN, 2022</a:t>
            </a:r>
          </a:p>
        </p:txBody>
      </p:sp>
    </p:spTree>
    <p:extLst>
      <p:ext uri="{BB962C8B-B14F-4D97-AF65-F5344CB8AC3E}">
        <p14:creationId xmlns:p14="http://schemas.microsoft.com/office/powerpoint/2010/main" val="106132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20B5D-A97F-A14A-9F08-B49206315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6A987-B51D-9C41-B28B-D1AA7F4DC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3D212-4BF4-5847-AE1C-56B313FEC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AD805-3815-CD4E-9FF1-41FA30E3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08EB7-141D-4355-AC28-23E1C061F103}" type="datetime1">
              <a:rPr lang="tr-TR" smtClean="0"/>
              <a:t>19.10.2023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70030-1EF6-2C4D-B32C-60D78BDF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A2BB47D-75DF-9F9E-B593-2AEDD2A9B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74971"/>
            <a:ext cx="4114800" cy="2821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Ahmet </a:t>
            </a:r>
            <a:r>
              <a:rPr lang="en-US" dirty="0" err="1"/>
              <a:t>Arif</a:t>
            </a:r>
            <a:r>
              <a:rPr lang="en-US" dirty="0"/>
              <a:t> AYDIN, 2022</a:t>
            </a:r>
          </a:p>
        </p:txBody>
      </p:sp>
    </p:spTree>
    <p:extLst>
      <p:ext uri="{BB962C8B-B14F-4D97-AF65-F5344CB8AC3E}">
        <p14:creationId xmlns:p14="http://schemas.microsoft.com/office/powerpoint/2010/main" val="14929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95B3E-7B0F-4D47-A9AF-829D6CDFE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556F8-1EBB-664F-A80B-6C84CCE5F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105C7-FEF4-A04A-9346-3C2CE4BFC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AF1DC9-F309-CF4F-9B1E-C1DE6DC2A5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D5CE28-E8FE-8345-86A2-E39EB9EEDA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42F049-0C0B-324C-BC5D-9066746BB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7C232-3F16-45E5-BB51-68D4F5CA8A98}" type="datetime1">
              <a:rPr lang="tr-TR" smtClean="0"/>
              <a:t>19.10.2023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E3771F-10F9-8247-8A29-9B851197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6282D53-C432-9D6A-1697-6FC7336FB18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574971"/>
            <a:ext cx="4114800" cy="2821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Ahmet </a:t>
            </a:r>
            <a:r>
              <a:rPr lang="en-US" dirty="0" err="1"/>
              <a:t>Arif</a:t>
            </a:r>
            <a:r>
              <a:rPr lang="en-US" dirty="0"/>
              <a:t> AYDIN, 2022</a:t>
            </a:r>
          </a:p>
        </p:txBody>
      </p:sp>
    </p:spTree>
    <p:extLst>
      <p:ext uri="{BB962C8B-B14F-4D97-AF65-F5344CB8AC3E}">
        <p14:creationId xmlns:p14="http://schemas.microsoft.com/office/powerpoint/2010/main" val="129822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01B45-3A19-9742-AC60-2B15D661D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4EBEC1-3C21-5C45-870B-CA0B0166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DB7B-CAE8-4243-BAD0-7D3490D20E3F}" type="datetime1">
              <a:rPr lang="tr-TR" smtClean="0"/>
              <a:t>19.10.2023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773B3-F962-2348-B4C1-ECF7A8F0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E89FC00-8655-D57D-FB2A-A28D28BFD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74971"/>
            <a:ext cx="4114800" cy="2821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Ahmet </a:t>
            </a:r>
            <a:r>
              <a:rPr lang="en-US" dirty="0" err="1"/>
              <a:t>Arif</a:t>
            </a:r>
            <a:r>
              <a:rPr lang="en-US" dirty="0"/>
              <a:t> AYDIN, 2022</a:t>
            </a:r>
          </a:p>
        </p:txBody>
      </p:sp>
    </p:spTree>
    <p:extLst>
      <p:ext uri="{BB962C8B-B14F-4D97-AF65-F5344CB8AC3E}">
        <p14:creationId xmlns:p14="http://schemas.microsoft.com/office/powerpoint/2010/main" val="892733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99762B-4B72-394F-96B1-2AE9E6969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D9CE-8508-4F7F-89C5-4780430635CD}" type="datetime1">
              <a:rPr lang="tr-TR" smtClean="0"/>
              <a:t>19.10.2023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1A056-F336-6342-8530-0A30A049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BAD2132-9231-299A-BB79-E39F02643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74971"/>
            <a:ext cx="4114800" cy="2821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Ahmet </a:t>
            </a:r>
            <a:r>
              <a:rPr lang="en-US" dirty="0" err="1"/>
              <a:t>Arif</a:t>
            </a:r>
            <a:r>
              <a:rPr lang="en-US" dirty="0"/>
              <a:t> AYDIN, 2022</a:t>
            </a:r>
          </a:p>
        </p:txBody>
      </p:sp>
    </p:spTree>
    <p:extLst>
      <p:ext uri="{BB962C8B-B14F-4D97-AF65-F5344CB8AC3E}">
        <p14:creationId xmlns:p14="http://schemas.microsoft.com/office/powerpoint/2010/main" val="61114546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D820A-F891-5445-B49B-601B525A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F8A2F-1CAF-2F44-B0C8-633651354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5786A-C01F-C04E-9290-18E7F6DDA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F40F64-2455-E84B-BE04-CA5432EBE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73D9A-8A3B-4E95-A045-B8A104EB8DCD}" type="datetime1">
              <a:rPr lang="tr-TR" smtClean="0"/>
              <a:t>19.10.2023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AB30B-176B-604A-860B-87167F828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DE91300-8C40-C2FD-422B-09DC25B03B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74971"/>
            <a:ext cx="4114800" cy="2821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Ahmet </a:t>
            </a:r>
            <a:r>
              <a:rPr lang="en-US" dirty="0" err="1"/>
              <a:t>Arif</a:t>
            </a:r>
            <a:r>
              <a:rPr lang="en-US" dirty="0"/>
              <a:t> AYDIN, 2022</a:t>
            </a:r>
          </a:p>
        </p:txBody>
      </p:sp>
    </p:spTree>
    <p:extLst>
      <p:ext uri="{BB962C8B-B14F-4D97-AF65-F5344CB8AC3E}">
        <p14:creationId xmlns:p14="http://schemas.microsoft.com/office/powerpoint/2010/main" val="379740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A48A-74F7-5041-8CE9-2DD77A77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FB8166-63BA-5B4D-B2A1-AE013FA0E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C47FA9-991C-6740-A8D5-B546C6E74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B1C64-F716-494D-8123-1B890E896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36C1A-9419-4852-8082-E4387B25C785}" type="datetime1">
              <a:rPr lang="tr-TR" smtClean="0"/>
              <a:t>19.10.2023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5E1B5-7018-D943-A5A7-D38CA7D6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81606D3-03B7-EFEB-1DE9-F3526BED5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74971"/>
            <a:ext cx="4114800" cy="2821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Ahmet </a:t>
            </a:r>
            <a:r>
              <a:rPr lang="en-US" dirty="0" err="1"/>
              <a:t>Arif</a:t>
            </a:r>
            <a:r>
              <a:rPr lang="en-US" dirty="0"/>
              <a:t> AYDIN, 2022</a:t>
            </a:r>
          </a:p>
        </p:txBody>
      </p:sp>
    </p:spTree>
    <p:extLst>
      <p:ext uri="{BB962C8B-B14F-4D97-AF65-F5344CB8AC3E}">
        <p14:creationId xmlns:p14="http://schemas.microsoft.com/office/powerpoint/2010/main" val="20397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1A176C-78A5-6142-8130-B5C9730C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CC7D2-C27B-4547-8253-C0FB04A31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6DE98-656E-6C45-B98F-D3473702EF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04446-FE58-41B4-8595-A479DB8782B2}" type="datetime1">
              <a:rPr lang="tr-TR" smtClean="0"/>
              <a:t>19.10.2023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AC5E5-F8CC-4C46-8026-113451D4F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74971"/>
            <a:ext cx="4114800" cy="2821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Ahmet </a:t>
            </a:r>
            <a:r>
              <a:rPr lang="en-US" dirty="0" err="1"/>
              <a:t>Arif</a:t>
            </a:r>
            <a:r>
              <a:rPr lang="en-US" dirty="0"/>
              <a:t> AYDIN,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DBA23-6136-D440-82DD-9DFB6932B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74971"/>
            <a:ext cx="2743200" cy="2821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765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8" r:id="rId1"/>
    <p:sldLayoutId id="2147484699" r:id="rId2"/>
    <p:sldLayoutId id="2147484700" r:id="rId3"/>
    <p:sldLayoutId id="2147484701" r:id="rId4"/>
    <p:sldLayoutId id="2147484702" r:id="rId5"/>
    <p:sldLayoutId id="2147484703" r:id="rId6"/>
    <p:sldLayoutId id="2147484704" r:id="rId7"/>
    <p:sldLayoutId id="2147484705" r:id="rId8"/>
    <p:sldLayoutId id="2147484706" r:id="rId9"/>
    <p:sldLayoutId id="2147484707" r:id="rId10"/>
    <p:sldLayoutId id="214748470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database-management-systems-richard-harris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2wtech.com/difference-between-data-security-and-data-integrity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rginsatir.com/e-commerce-101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D62C32-241C-F248-87F7-91187E1FA123}"/>
              </a:ext>
            </a:extLst>
          </p:cNvPr>
          <p:cNvSpPr txBox="1">
            <a:spLocks/>
          </p:cNvSpPr>
          <p:nvPr/>
        </p:nvSpPr>
        <p:spPr>
          <a:xfrm>
            <a:off x="685800" y="1409186"/>
            <a:ext cx="10820400" cy="4933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D45D2C-5AA6-C244-B07B-CD5F288E05DD}"/>
              </a:ext>
            </a:extLst>
          </p:cNvPr>
          <p:cNvCxnSpPr>
            <a:cxnSpLocks/>
          </p:cNvCxnSpPr>
          <p:nvPr/>
        </p:nvCxnSpPr>
        <p:spPr>
          <a:xfrm>
            <a:off x="2644944" y="2961287"/>
            <a:ext cx="7099558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7F17CE22-7091-7240-ADEF-F640A984B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199" y="1855277"/>
            <a:ext cx="10592797" cy="108622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Veritabanı </a:t>
            </a:r>
            <a:r>
              <a:rPr lang="en-US" sz="4800" b="1" dirty="0" err="1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Yönetim</a:t>
            </a:r>
            <a:r>
              <a:rPr lang="en-US" sz="4800" b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 </a:t>
            </a:r>
            <a:r>
              <a:rPr lang="en-US" sz="4800" b="1" dirty="0" err="1" smtClean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Sistemleri</a:t>
            </a:r>
            <a:endParaRPr lang="en-US" sz="4800" b="1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C437EBAF-64A2-8C4C-92F6-53D713E73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3333" y="3916498"/>
            <a:ext cx="9144000" cy="441190"/>
          </a:xfrm>
        </p:spPr>
        <p:txBody>
          <a:bodyPr>
            <a:normAutofit/>
          </a:bodyPr>
          <a:lstStyle/>
          <a:p>
            <a:r>
              <a:rPr lang="tr-TR" b="1" dirty="0" err="1" smtClean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Doç.Dr</a:t>
            </a:r>
            <a:r>
              <a:rPr lang="tr-TR" b="1" dirty="0" smtClean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. Özal YILDIRIM</a:t>
            </a:r>
            <a:endParaRPr lang="en-US" b="1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F454C22-76C7-874D-9EE6-6FA462C4DAAB}"/>
              </a:ext>
            </a:extLst>
          </p:cNvPr>
          <p:cNvSpPr txBox="1">
            <a:spLocks/>
          </p:cNvSpPr>
          <p:nvPr/>
        </p:nvSpPr>
        <p:spPr>
          <a:xfrm>
            <a:off x="1503333" y="5045209"/>
            <a:ext cx="9144000" cy="365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 smtClean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L</a:t>
            </a:r>
            <a:r>
              <a:rPr lang="tr-TR" sz="2000" b="1" i="1" dirty="0" smtClean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4Dosya Sistemleri</a:t>
            </a:r>
            <a:endParaRPr lang="en-US" sz="2000" b="1" i="1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A959A60-3ED1-CF43-A480-24D1959D6DF6}"/>
              </a:ext>
            </a:extLst>
          </p:cNvPr>
          <p:cNvSpPr txBox="1">
            <a:spLocks/>
          </p:cNvSpPr>
          <p:nvPr/>
        </p:nvSpPr>
        <p:spPr>
          <a:xfrm>
            <a:off x="1503333" y="5915482"/>
            <a:ext cx="9144000" cy="365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GÜZ -</a:t>
            </a:r>
            <a:r>
              <a:rPr lang="en-US" sz="2000" b="1" dirty="0" smtClean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202</a:t>
            </a:r>
            <a:r>
              <a:rPr lang="tr-TR" sz="2000" b="1" dirty="0" smtClean="0">
                <a:latin typeface="Times New Roman" panose="02020603050405020304" pitchFamily="18" charset="0"/>
                <a:ea typeface="Noteworthy Light" panose="02000400000000000000" pitchFamily="2" charset="77"/>
                <a:cs typeface="Times New Roman" panose="02020603050405020304" pitchFamily="18" charset="0"/>
              </a:rPr>
              <a:t>3</a:t>
            </a:r>
            <a:endParaRPr lang="en-US" sz="2000" b="1" dirty="0">
              <a:latin typeface="Times New Roman" panose="02020603050405020304" pitchFamily="18" charset="0"/>
              <a:ea typeface="Noteworthy Light" panose="02000400000000000000" pitchFamily="2" charset="77"/>
              <a:cs typeface="Times New Roman" panose="02020603050405020304" pitchFamily="18" charset="0"/>
            </a:endParaRPr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13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Çözüm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1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Dosya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Sistemleri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Problemler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55C470-54A9-4840-AFA6-911431ABD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7" y="1935678"/>
            <a:ext cx="7778777" cy="420386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Faklı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formatlarda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sayıda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dosyalar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oluşturulabilecek</a:t>
            </a:r>
            <a:endParaRPr lang="en-US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Birden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fazla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kopya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olabilecek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redundancy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pic>
        <p:nvPicPr>
          <p:cNvPr id="12" name="Picture 4" descr="File System | Network Encyclopedia">
            <a:extLst>
              <a:ext uri="{FF2B5EF4-FFF2-40B4-BE49-F238E27FC236}">
                <a16:creationId xmlns:a16="http://schemas.microsoft.com/office/drawing/2014/main" id="{8C082502-0369-2A40-A6C4-B0DF764E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656" y="1757547"/>
            <a:ext cx="2570902" cy="327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128627-5A2E-DFA4-866D-7D917B3C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23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Çözüm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1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Dosya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Sistemleri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Problemler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7E6171F6-7E27-A444-AD54-68490318A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650" y="2113499"/>
            <a:ext cx="2156279" cy="216423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E195DAE-8B33-284D-9581-38B7CD1D3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7" y="2422487"/>
            <a:ext cx="7778777" cy="236977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Sistem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çökmelerinde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sistem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üzerinde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değişiklikler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yapıldığında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verinin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bütünlüğünün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korunması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gerekmektedir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fakat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dosya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sistemleri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ile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ihtiyacın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karşılanması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çok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zordur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94F998-F2D0-0E34-C276-9E23C7D46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53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Çözüm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1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Dosya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Sistemleri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Problemler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2311F0-AFCD-D64A-A6CF-0FA1C4961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7" y="1430539"/>
            <a:ext cx="8400306" cy="4259282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İşletim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sistemleri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sadece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şifre</a:t>
            </a:r>
            <a:r>
              <a:rPr lang="en-US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güvenliği</a:t>
            </a:r>
            <a:r>
              <a:rPr lang="en-US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sağlamaktadır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(security)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Farklı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kullanıcılar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için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izinleri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şifreleri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düzenleme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noktasında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dosya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sistemleri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yeterli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seviyede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esnek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değildir</a:t>
            </a:r>
            <a:endParaRPr lang="en-US" b="1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pic>
        <p:nvPicPr>
          <p:cNvPr id="13" name="Picture 2" descr="Data Security and Data Integrity Security Solutions">
            <a:extLst>
              <a:ext uri="{FF2B5EF4-FFF2-40B4-BE49-F238E27FC236}">
                <a16:creationId xmlns:a16="http://schemas.microsoft.com/office/drawing/2014/main" id="{C7E80586-D7D0-3348-9CAC-88A8A5A07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617" y="1734390"/>
            <a:ext cx="2424065" cy="260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F9B703-B34A-E5AD-6D11-3B19E8DA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9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Çözüm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1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Dosya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Sistemleri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Problemler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6B904A-1AED-F54A-954D-8BAE6EE59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7" y="582304"/>
            <a:ext cx="11928430" cy="2956542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Kullanıcı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sorularını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cevaplamak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için </a:t>
            </a:r>
            <a:r>
              <a:rPr lang="en-US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özel</a:t>
            </a:r>
            <a:r>
              <a:rPr lang="en-US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programların</a:t>
            </a:r>
            <a:r>
              <a:rPr lang="en-US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geliştirilmesi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gerekmektedir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Farklı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kullanıcılar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tarafından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eş-zamanlı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olarak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erişilen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(concurrent access)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verinin</a:t>
            </a:r>
            <a:r>
              <a:rPr lang="en-US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tutarlılığını</a:t>
            </a:r>
            <a:r>
              <a:rPr lang="en-US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(consistency)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korumak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gerekmektedir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her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uygulamanın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bunu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sağlaması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oldukça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zordur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B82879-AF45-6B41-9753-0DC0D6DE7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291" y="3376566"/>
            <a:ext cx="6058057" cy="361070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57B5B-FCA7-646B-E836-FF314623C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45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Çözüm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2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Veritabanı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Yönetim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Sistemlerinin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Kullanılması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Avantajlar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Fig 1. DBMS components and its environment">
            <a:extLst>
              <a:ext uri="{FF2B5EF4-FFF2-40B4-BE49-F238E27FC236}">
                <a16:creationId xmlns:a16="http://schemas.microsoft.com/office/drawing/2014/main" id="{CFC608D3-F484-074C-8FB8-A22E25C3C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9" b="484"/>
          <a:stretch/>
        </p:blipFill>
        <p:spPr bwMode="auto">
          <a:xfrm>
            <a:off x="1527817" y="788709"/>
            <a:ext cx="8203375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C5A584-5444-E443-9A38-A0B08626BBEB}"/>
              </a:ext>
            </a:extLst>
          </p:cNvPr>
          <p:cNvSpPr/>
          <p:nvPr/>
        </p:nvSpPr>
        <p:spPr>
          <a:xfrm>
            <a:off x="1682338" y="6004882"/>
            <a:ext cx="91715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E414F"/>
                </a:solidFill>
                <a:latin typeface="Roboto" panose="02000000000000000000" pitchFamily="2" charset="0"/>
              </a:rPr>
              <a:t>Prabhjot</a:t>
            </a:r>
            <a:r>
              <a:rPr lang="en-US" dirty="0">
                <a:solidFill>
                  <a:srgbClr val="2E414F"/>
                </a:solidFill>
                <a:latin typeface="Roboto" panose="02000000000000000000" pitchFamily="2" charset="0"/>
              </a:rPr>
              <a:t>, P., &amp; Sharma, N. (2017). Overview of the Database Management System. </a:t>
            </a:r>
            <a:r>
              <a:rPr lang="en-US" i="1" dirty="0">
                <a:solidFill>
                  <a:srgbClr val="2E414F"/>
                </a:solidFill>
                <a:latin typeface="Roboto" panose="02000000000000000000" pitchFamily="2" charset="0"/>
              </a:rPr>
              <a:t>International Journal of Advanced Research in Computer Science, 8</a:t>
            </a:r>
            <a:r>
              <a:rPr lang="en-US" dirty="0">
                <a:solidFill>
                  <a:srgbClr val="2E414F"/>
                </a:solidFill>
                <a:latin typeface="Roboto" panose="02000000000000000000" pitchFamily="2" charset="0"/>
              </a:rPr>
              <a:t>.</a:t>
            </a:r>
            <a:endParaRPr lang="tr-T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81E739-D2CF-589E-4E62-DFE66AC6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8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Çözüm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2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Veritabanı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Yönetim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Sistemlerinin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Kullanılması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Avantajlar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B2E588-6F1C-D547-863B-D68D8E2AC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109" y="690822"/>
            <a:ext cx="12209478" cy="493388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Verinin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modellenmesi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(data modeling)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Veri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kolleksiyonlarının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yüksek-seviyeli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olarak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tanımlanıp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ve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düşük-seviyeli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bilgilerin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gizlenmesini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sağlayan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temsil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veri modeli (data model)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olarak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tanımlanmaktadır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VTYS’leri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kullanıcılarına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veri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modelinin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oluşturulması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ve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yönetimini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sağlamaktadır.</a:t>
            </a:r>
          </a:p>
        </p:txBody>
      </p:sp>
      <p:pic>
        <p:nvPicPr>
          <p:cNvPr id="7170" name="Picture 2" descr="Data Modeling | SpringerLink">
            <a:extLst>
              <a:ext uri="{FF2B5EF4-FFF2-40B4-BE49-F238E27FC236}">
                <a16:creationId xmlns:a16="http://schemas.microsoft.com/office/drawing/2014/main" id="{D69622B8-6DD5-8645-9597-13E69B376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031" y="3852446"/>
            <a:ext cx="7380852" cy="259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6D37F-F59B-A87E-60E4-70E1E91B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58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Çözüm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2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Veritabanı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Yönetim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Sistemlerinin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Kullanılması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Avantajlar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AC16E6-DAB8-CB49-B6EE-0EE9BC82E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7" y="933103"/>
            <a:ext cx="5858933" cy="3416259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tr-TR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Etkili Veri </a:t>
            </a:r>
            <a:r>
              <a:rPr lang="tr-TR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Ba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ğ</a:t>
            </a:r>
            <a:r>
              <a:rPr lang="tr-TR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lantısı</a:t>
            </a:r>
            <a:r>
              <a:rPr lang="tr-TR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tr-TR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efficient</a:t>
            </a:r>
            <a:r>
              <a:rPr lang="tr-TR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data </a:t>
            </a:r>
            <a:r>
              <a:rPr lang="tr-TR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access</a:t>
            </a:r>
            <a:r>
              <a:rPr lang="tr-TR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):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Veritabanı yönetim sistemleri veri ekleme, güncelleme, sonra tekrar okuma ve elde etme(erişim) işlemleri (CRUD) için sofistike teknikler sunmaktadır.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F46B23F-0421-2D4B-AAE9-EA7D1F633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987" y="1297769"/>
            <a:ext cx="5307806" cy="452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C421AF-5755-1DF1-5DE9-EE98FB8A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82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Çözüm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2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Veritabanı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Yönetim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Sistemlerinin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Kullanılması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Avantajlar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C03272-23F2-3C44-AA96-1EFE8568D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7" y="813826"/>
            <a:ext cx="6202644" cy="3699808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tr-TR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Azalan Uygulama geli</a:t>
            </a:r>
            <a:r>
              <a:rPr lang="tr-TR" sz="24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ş</a:t>
            </a:r>
            <a:r>
              <a:rPr lang="tr-TR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tirme Zamanı (</a:t>
            </a:r>
            <a:r>
              <a:rPr lang="tr-TR" sz="24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Reduced</a:t>
            </a:r>
            <a:r>
              <a:rPr lang="tr-TR" sz="24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Application Development Time) </a:t>
            </a:r>
          </a:p>
          <a:p>
            <a:pPr marL="457200" lvl="1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VTYS’ </a:t>
            </a:r>
            <a:r>
              <a:rPr lang="tr-TR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leri</a:t>
            </a: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önemli fonksiyonları sağladığından tekrar en başından itibaren program yazılması için gereken zaman harcanmasını ortadan kaldırır.</a:t>
            </a:r>
            <a:endParaRPr lang="en-US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tr-TR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lvl="1"/>
            <a:endParaRPr lang="en-US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pic>
        <p:nvPicPr>
          <p:cNvPr id="16386" name="Picture 2" descr="DBMS Tutorial : A Complete Crash Course on DBMS | LaptrinhX">
            <a:extLst>
              <a:ext uri="{FF2B5EF4-FFF2-40B4-BE49-F238E27FC236}">
                <a16:creationId xmlns:a16="http://schemas.microsoft.com/office/drawing/2014/main" id="{AFA90DB4-90B9-2341-819D-F4A05C1DC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983" y="1292256"/>
            <a:ext cx="5171810" cy="497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3F59F9-6838-F1A5-AB28-4160D682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57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Çözüm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2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Veritabanı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Yönetim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Sistemlerinin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Kullanılması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Avantajlar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 descr="DBMS Tutorial : A Complete Crash Course on DBMS | LaptrinhX">
            <a:extLst>
              <a:ext uri="{FF2B5EF4-FFF2-40B4-BE49-F238E27FC236}">
                <a16:creationId xmlns:a16="http://schemas.microsoft.com/office/drawing/2014/main" id="{AFA90DB4-90B9-2341-819D-F4A05C1DC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101" y="1461591"/>
            <a:ext cx="4821843" cy="463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1D6D9C7-0854-684E-B2CB-67ECBF046358}"/>
              </a:ext>
            </a:extLst>
          </p:cNvPr>
          <p:cNvSpPr txBox="1">
            <a:spLocks/>
          </p:cNvSpPr>
          <p:nvPr/>
        </p:nvSpPr>
        <p:spPr>
          <a:xfrm>
            <a:off x="290521" y="1962436"/>
            <a:ext cx="4891079" cy="33509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Uygulama programları için farklı </a:t>
            </a:r>
            <a:r>
              <a:rPr lang="tr-TR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erişim seviyeleri </a:t>
            </a: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tanımlanmasına imkan sağlar.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7216D1-00D6-255B-D727-CA6B865C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5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Çözüm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2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Veritabanı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Yönetim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Sistemlerinin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Kullanılması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Avantajlar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FED12A-E307-6544-B888-FC30710FC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21" y="831583"/>
            <a:ext cx="11874976" cy="1819065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VTYS ’</a:t>
            </a: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leri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verinin genel bir görünüşünü verip diğer detaylarını izole eder (</a:t>
            </a: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abstraction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ABE57B9-EFF0-7049-89C3-C3B6F21F9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932" y="1704917"/>
            <a:ext cx="7789333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0E80CB-B5F8-5D46-A891-6C16B9D85152}"/>
              </a:ext>
            </a:extLst>
          </p:cNvPr>
          <p:cNvSpPr/>
          <p:nvPr/>
        </p:nvSpPr>
        <p:spPr>
          <a:xfrm>
            <a:off x="3581952" y="5814111"/>
            <a:ext cx="52921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000" dirty="0">
                <a:hlinkClick r:id="rId3"/>
              </a:rPr>
              <a:t>https://www.linkedin.com/pulse/database-management-systems-richard-harris/</a:t>
            </a:r>
            <a:endParaRPr lang="tr-TR" sz="1000" dirty="0"/>
          </a:p>
          <a:p>
            <a:endParaRPr lang="tr-TR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E7CC5-D250-4EF2-AAF4-E7BF31B2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88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Dosya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Sistemleri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ard Drive File Systems and Why They Matter | Sweetwater">
            <a:extLst>
              <a:ext uri="{FF2B5EF4-FFF2-40B4-BE49-F238E27FC236}">
                <a16:creationId xmlns:a16="http://schemas.microsoft.com/office/drawing/2014/main" id="{B36F38D6-59D8-7845-BD46-1D0B6522C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95" y="2036507"/>
            <a:ext cx="5534669" cy="244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lat file types icons. archive, vector, audio, image, system, document  formats. Set of vector colored file types icons. | CanStock">
            <a:extLst>
              <a:ext uri="{FF2B5EF4-FFF2-40B4-BE49-F238E27FC236}">
                <a16:creationId xmlns:a16="http://schemas.microsoft.com/office/drawing/2014/main" id="{93C838E8-4F8B-064D-8FC0-3AA34F2F9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624" y="1444234"/>
            <a:ext cx="3332320" cy="404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B0ACEE-7526-1243-B061-6031E9B57972}"/>
              </a:ext>
            </a:extLst>
          </p:cNvPr>
          <p:cNvSpPr txBox="1"/>
          <p:nvPr/>
        </p:nvSpPr>
        <p:spPr>
          <a:xfrm>
            <a:off x="1170056" y="950026"/>
            <a:ext cx="55346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İşletim sistemlerinin sağlamış olduğu dosya sistemleri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D69D8-8852-B417-4A24-055FD09E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70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Çözüm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2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Veritabanı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Yönetim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Sistemlerinin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Kullanılması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Avantajlar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A0487E2-3AD5-D549-B96E-C88A7ABEF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940" y="1355262"/>
            <a:ext cx="6725634" cy="273859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tr-TR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 Yönetimi (Data Administration) 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Ortak kullanılan verinin yönetimi bir çok profesyonel tarafından tasarlanır ve düzenlenir.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Verinin sunumunda tekrar ortadan kaldırılarak verinin çağrılması optimize edilir.</a:t>
            </a: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pic>
        <p:nvPicPr>
          <p:cNvPr id="4100" name="Picture 4" descr="SAP Library - Database Administration">
            <a:extLst>
              <a:ext uri="{FF2B5EF4-FFF2-40B4-BE49-F238E27FC236}">
                <a16:creationId xmlns:a16="http://schemas.microsoft.com/office/drawing/2014/main" id="{D31A6524-D7AE-5447-91D2-46196B4EC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574" y="1355262"/>
            <a:ext cx="4932219" cy="369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832E97-7F3E-766C-E054-E277A043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2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Çözüm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2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Veritabanı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Yönetim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Sistemlerinin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Kullanılması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Avantajlar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B7E101-07CA-BB43-8654-15DA0669B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7" y="1345747"/>
            <a:ext cx="8373533" cy="3511938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tr-TR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 </a:t>
            </a:r>
            <a:r>
              <a:rPr lang="tr-TR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Bütünlü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ğ</a:t>
            </a:r>
            <a:r>
              <a:rPr lang="tr-TR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 ve Güvenli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ğ</a:t>
            </a:r>
            <a:r>
              <a:rPr lang="tr-TR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 (Data </a:t>
            </a:r>
            <a:r>
              <a:rPr lang="tr-TR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Integrity</a:t>
            </a:r>
            <a:r>
              <a:rPr lang="tr-TR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tr-TR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and</a:t>
            </a:r>
            <a:r>
              <a:rPr lang="tr-TR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Security) 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VTYS ’</a:t>
            </a: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leri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üzerinden erişilen verinin bütünlüğü korunur.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Birden fazla değişim isteği kısıtlanır.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Farklı kullanıcılar için erişim denetimi (</a:t>
            </a: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access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control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 sağlanır.</a:t>
            </a: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pic>
        <p:nvPicPr>
          <p:cNvPr id="11" name="Picture 2" descr="Data Security and Data Integrity Security Solutions">
            <a:extLst>
              <a:ext uri="{FF2B5EF4-FFF2-40B4-BE49-F238E27FC236}">
                <a16:creationId xmlns:a16="http://schemas.microsoft.com/office/drawing/2014/main" id="{17C2F269-48DE-AF48-9D7A-A7CE5B644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118" y="1508758"/>
            <a:ext cx="2424065" cy="260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4253A14-5FC6-784F-8EB0-7DEAAFDE9000}"/>
              </a:ext>
            </a:extLst>
          </p:cNvPr>
          <p:cNvSpPr/>
          <p:nvPr/>
        </p:nvSpPr>
        <p:spPr>
          <a:xfrm>
            <a:off x="8077200" y="5221018"/>
            <a:ext cx="411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https://2wtech.com/difference-between-data-security-and-data-integrity/</a:t>
            </a:r>
            <a:endParaRPr lang="en-US" sz="1000" dirty="0"/>
          </a:p>
          <a:p>
            <a:endParaRPr lang="en-US" sz="1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497D79-B808-C1AE-938B-BB1281E57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Çözüm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2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Veritabanı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Yönetim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Sistemlerinin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Kullanılması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Avantajlar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3AB468-5202-8D42-94E2-98024A82A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6" y="1266855"/>
            <a:ext cx="11311467" cy="493388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tr-TR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</a:t>
            </a: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ş</a:t>
            </a:r>
            <a:r>
              <a:rPr lang="tr-TR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zamanlı eri</a:t>
            </a: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ş</a:t>
            </a:r>
            <a:r>
              <a:rPr lang="tr-TR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im ve kurtarma (</a:t>
            </a:r>
            <a:r>
              <a:rPr lang="tr-TR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Concurrent</a:t>
            </a:r>
            <a:r>
              <a:rPr lang="tr-TR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Access </a:t>
            </a:r>
            <a:r>
              <a:rPr lang="tr-TR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and</a:t>
            </a:r>
            <a:r>
              <a:rPr lang="tr-TR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tr-TR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Crash</a:t>
            </a:r>
            <a:r>
              <a:rPr lang="tr-TR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tr-TR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Recovery</a:t>
            </a:r>
            <a:r>
              <a:rPr lang="tr-TR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):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VTYS eş-zamanlı erişimlerde her seferinde bir kullanıcının aynı veriye erişimini düzenler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Sistem hatalarından ve etkilerinden kullanıcıları ve verileri korur.</a:t>
            </a: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A48B9-5EB1-2DF2-EB72-E224C9EAF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3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Çözüm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2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Veritabanı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Yönetim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Sistemlerinin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Kullanılması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Avantajlar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FED12A-E307-6544-B888-FC30710FC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449" y="1415202"/>
            <a:ext cx="5321056" cy="4956028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tr-TR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</a:t>
            </a:r>
            <a:r>
              <a:rPr lang="tr-TR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eri bağımsızlığı (data </a:t>
            </a:r>
            <a:r>
              <a:rPr lang="tr-TR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independence</a:t>
            </a:r>
            <a:r>
              <a:rPr lang="tr-TR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</a:t>
            </a:r>
            <a:r>
              <a:rPr lang="tr-TR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tr-TR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özelliği ile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veritabanı katmanlarının birbirinden bağımsız olarak işlem gerçekleştirebilme imkanı sağlar</a:t>
            </a:r>
          </a:p>
        </p:txBody>
      </p:sp>
      <p:pic>
        <p:nvPicPr>
          <p:cNvPr id="8" name="Picture 2" descr="Data Independence in DBMS: Physical &amp; Logical with Examples">
            <a:extLst>
              <a:ext uri="{FF2B5EF4-FFF2-40B4-BE49-F238E27FC236}">
                <a16:creationId xmlns:a16="http://schemas.microsoft.com/office/drawing/2014/main" id="{93315F14-AA99-AD4C-8237-E1CF51668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913" y="933104"/>
            <a:ext cx="6071389" cy="482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B2AAC3-3EE6-06B8-1E51-C43532266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44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E-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ticaret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Firması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DBMS vs File System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E243C3F-7AC4-9546-848C-9D41F44B6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5" y="715468"/>
            <a:ext cx="6947529" cy="5427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E526AF-3D09-DEB8-21E3-84EC3F2FD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7ECC19-8FA9-31A3-DBC8-07CA269983DA}"/>
              </a:ext>
            </a:extLst>
          </p:cNvPr>
          <p:cNvSpPr txBox="1"/>
          <p:nvPr/>
        </p:nvSpPr>
        <p:spPr>
          <a:xfrm>
            <a:off x="8188700" y="1490260"/>
            <a:ext cx="2743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Veritabanı ile verilerin yönetilmesi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F9602-667C-EE4E-EC2B-DBC7BE890064}"/>
              </a:ext>
            </a:extLst>
          </p:cNvPr>
          <p:cNvSpPr txBox="1"/>
          <p:nvPr/>
        </p:nvSpPr>
        <p:spPr>
          <a:xfrm>
            <a:off x="8302842" y="3817172"/>
            <a:ext cx="26290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8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İşletim sisteminin dosya sistemi ile verilerin yönetilmesi </a:t>
            </a:r>
          </a:p>
        </p:txBody>
      </p:sp>
    </p:spTree>
    <p:extLst>
      <p:ext uri="{BB962C8B-B14F-4D97-AF65-F5344CB8AC3E}">
        <p14:creationId xmlns:p14="http://schemas.microsoft.com/office/powerpoint/2010/main" val="8977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Veritabanı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Yönetim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Sistemleri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Kuramsal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Seviyeler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figures/kavramsal.pdf">
            <a:extLst>
              <a:ext uri="{FF2B5EF4-FFF2-40B4-BE49-F238E27FC236}">
                <a16:creationId xmlns:a16="http://schemas.microsoft.com/office/drawing/2014/main" id="{047A914E-D103-7C48-A063-B533585614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405" y="1208708"/>
            <a:ext cx="5685108" cy="48828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D8E94F-D081-D612-EFE2-C49F5949F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23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Veritabanı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Yönetim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Sistemleri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Kuramsal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Seviyeler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C6C765-64ED-B34F-AEFC-E4A001095BC4}"/>
              </a:ext>
            </a:extLst>
          </p:cNvPr>
          <p:cNvSpPr txBox="1">
            <a:spLocks/>
          </p:cNvSpPr>
          <p:nvPr/>
        </p:nvSpPr>
        <p:spPr>
          <a:xfrm>
            <a:off x="6117082" y="972410"/>
            <a:ext cx="5779376" cy="5330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tr-TR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 </a:t>
            </a:r>
            <a:r>
              <a:rPr lang="tr-TR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External</a:t>
            </a:r>
            <a:r>
              <a:rPr lang="tr-TR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tr-TR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Schema</a:t>
            </a:r>
            <a:endParaRPr lang="tr-TR" sz="2800" b="1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N tane harici şema olabilir. </a:t>
            </a: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Farklı kullanıcı gruplarının ihtiyaçlarını karşılamak ve çeşitli isteklerine cevap verebilmek için kullanılır</a:t>
            </a: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Harici şema ile verinin farklı alanları ve görünüşleri (</a:t>
            </a: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view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sunulur. </a:t>
            </a: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Kısıtlama gerçekleştirmenizi sağlar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figures/kavramsal.pdf">
            <a:extLst>
              <a:ext uri="{FF2B5EF4-FFF2-40B4-BE49-F238E27FC236}">
                <a16:creationId xmlns:a16="http://schemas.microsoft.com/office/drawing/2014/main" id="{047A914E-D103-7C48-A063-B533585614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21" y="1196351"/>
            <a:ext cx="5518154" cy="48828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9C4ECF-545E-D442-AD31-CA2413FD00B5}"/>
              </a:ext>
            </a:extLst>
          </p:cNvPr>
          <p:cNvSpPr/>
          <p:nvPr/>
        </p:nvSpPr>
        <p:spPr>
          <a:xfrm>
            <a:off x="220134" y="1050019"/>
            <a:ext cx="5795350" cy="99891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E929D-21A4-C33C-45D8-CC20CBF5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2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Veritabanı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Yönetim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Sistemleri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Kuramsal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Seviyeler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figures/kavramsal.pdf">
            <a:extLst>
              <a:ext uri="{FF2B5EF4-FFF2-40B4-BE49-F238E27FC236}">
                <a16:creationId xmlns:a16="http://schemas.microsoft.com/office/drawing/2014/main" id="{047A914E-D103-7C48-A063-B533585614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21" y="1196351"/>
            <a:ext cx="5518154" cy="48828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9C4ECF-545E-D442-AD31-CA2413FD00B5}"/>
              </a:ext>
            </a:extLst>
          </p:cNvPr>
          <p:cNvSpPr/>
          <p:nvPr/>
        </p:nvSpPr>
        <p:spPr>
          <a:xfrm>
            <a:off x="897466" y="2430085"/>
            <a:ext cx="4091745" cy="99891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19AD8C-1124-404D-8D71-23FE83053106}"/>
              </a:ext>
            </a:extLst>
          </p:cNvPr>
          <p:cNvSpPr/>
          <p:nvPr/>
        </p:nvSpPr>
        <p:spPr>
          <a:xfrm>
            <a:off x="5146096" y="1356358"/>
            <a:ext cx="7019401" cy="5209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tr-TR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           </a:t>
            </a:r>
            <a:r>
              <a:rPr lang="tr-TR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Conceptual</a:t>
            </a:r>
            <a:r>
              <a:rPr lang="tr-TR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tr-TR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or</a:t>
            </a:r>
            <a:r>
              <a:rPr lang="tr-TR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tr-TR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Logical</a:t>
            </a:r>
            <a:r>
              <a:rPr lang="tr-TR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tr-TR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Schema</a:t>
            </a:r>
            <a:r>
              <a:rPr lang="tr-TR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Veritabanında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kayıtlı olan verileri veri modelini kullanarak bütün ilişkileri tanımlar.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Varlıklar ve varlıklar arasındaki ilişkiler tanımlanır.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 bağımsızlığı (data </a:t>
            </a: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independence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sayesinde kullanıcıların kayıt seviyesindeki değişikliklerden etkilenmelerini minimum seviyeye indirir.</a:t>
            </a: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886D8-5CC2-E3A0-0624-2BBE6F5B9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1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Veritabanı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Yönetim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Sistemleri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Kuramsal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Seviyeler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figures/kavramsal.pdf">
            <a:extLst>
              <a:ext uri="{FF2B5EF4-FFF2-40B4-BE49-F238E27FC236}">
                <a16:creationId xmlns:a16="http://schemas.microsoft.com/office/drawing/2014/main" id="{047A914E-D103-7C48-A063-B533585614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21" y="1196351"/>
            <a:ext cx="5518154" cy="48828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9C4ECF-545E-D442-AD31-CA2413FD00B5}"/>
              </a:ext>
            </a:extLst>
          </p:cNvPr>
          <p:cNvSpPr/>
          <p:nvPr/>
        </p:nvSpPr>
        <p:spPr>
          <a:xfrm>
            <a:off x="863600" y="3429000"/>
            <a:ext cx="4091745" cy="99891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E1F46-CA38-8546-85C7-E0E29E73FC1F}"/>
              </a:ext>
            </a:extLst>
          </p:cNvPr>
          <p:cNvSpPr/>
          <p:nvPr/>
        </p:nvSpPr>
        <p:spPr>
          <a:xfrm>
            <a:off x="4900023" y="1123696"/>
            <a:ext cx="7291977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tr-TR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				</a:t>
            </a:r>
            <a:r>
              <a:rPr lang="tr-TR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Physical</a:t>
            </a:r>
            <a:r>
              <a:rPr lang="tr-TR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tr-TR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Schema</a:t>
            </a:r>
            <a:endParaRPr lang="tr-TR" sz="2800" b="1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Kavramsal şemada tanımlanan verinin gerçekte disk üzerine nasıl kaydedileceğinin bilgilerini içerir.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Bütün ilişkileri sıralı olmayan dosyalara kaydeder ve her bir şemanın (tablo) ilk kolonunu kullanarak </a:t>
            </a:r>
            <a:r>
              <a:rPr lang="tr-TR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index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oluşturur.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Fiziksel şemanın tasarımı ile ilgili kararlar ilerde veriye erişimi birinci dereceden etkilemektedir.</a:t>
            </a: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tr-TR" sz="2800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0FD80-9DA1-1173-87BE-CC062C52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27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AE97EC4-D8F8-934B-A9C6-AF140CBE4B03}"/>
              </a:ext>
            </a:extLst>
          </p:cNvPr>
          <p:cNvSpPr txBox="1">
            <a:spLocks/>
          </p:cNvSpPr>
          <p:nvPr/>
        </p:nvSpPr>
        <p:spPr>
          <a:xfrm>
            <a:off x="3406588" y="1421217"/>
            <a:ext cx="5378824" cy="2138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Dinlediğiniz</a:t>
            </a:r>
            <a:r>
              <a:rPr lang="en-US" sz="36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36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için</a:t>
            </a:r>
            <a:endParaRPr lang="en-US" sz="36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Teşekkürler</a:t>
            </a:r>
            <a:r>
              <a:rPr lang="en-US" sz="36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…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36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İyi</a:t>
            </a:r>
            <a:r>
              <a:rPr lang="en-US" sz="36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36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çalışmalar</a:t>
            </a:r>
            <a:r>
              <a:rPr lang="en-US" sz="36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…  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0ED24-7F07-254E-9F69-431C9C5A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92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71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Geleneksel Dosyalama Sistemleri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680" y="1151841"/>
            <a:ext cx="8918358" cy="562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9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7995"/>
          </a:xfrm>
        </p:spPr>
        <p:txBody>
          <a:bodyPr>
            <a:normAutofit fontScale="90000"/>
          </a:bodyPr>
          <a:lstStyle/>
          <a:p>
            <a:r>
              <a:rPr lang="tr-TR" dirty="0"/>
              <a:t>Geleneksel Dosyalama Sistemleri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29" y="1350220"/>
            <a:ext cx="6599492" cy="392464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228" y="2288033"/>
            <a:ext cx="4631143" cy="309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Dosya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Sistemleri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lat file types icons. archive, vector, audio, image, system, document  formats. Set of vector colored file types icons. | CanStock">
            <a:extLst>
              <a:ext uri="{FF2B5EF4-FFF2-40B4-BE49-F238E27FC236}">
                <a16:creationId xmlns:a16="http://schemas.microsoft.com/office/drawing/2014/main" id="{A86A49BD-481B-A743-9568-8D9F3BEAC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216" y="1473625"/>
            <a:ext cx="2962994" cy="359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FS Recovery Software. Recover Deleted HFS, HFS+ Files">
            <a:extLst>
              <a:ext uri="{FF2B5EF4-FFF2-40B4-BE49-F238E27FC236}">
                <a16:creationId xmlns:a16="http://schemas.microsoft.com/office/drawing/2014/main" id="{1D02692E-7A80-A346-9DD4-CE4D3B07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523" y="1958292"/>
            <a:ext cx="5380972" cy="262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486DB-5D91-FE25-BA2B-DCEBB12DB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4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Örnek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 E-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ticaret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Firması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)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E0B94D-C73F-2142-82CC-F06CEBD2D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21" y="933103"/>
            <a:ext cx="5526132" cy="493388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Bir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elektronik-ticaret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firmasının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çok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sayıda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çalışan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ürünleri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satış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alım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verisi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bulunmaktadır</a:t>
            </a: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Firmanın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depolanması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gereken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verisinin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boyutunun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da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yaklaşık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olarak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1 TB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olacağını</a:t>
            </a:r>
            <a:r>
              <a:rPr lang="en-US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sz="2800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varsayalım</a:t>
            </a: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3E1F9E-78F4-D345-990D-3158F71FC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799" y="3821109"/>
            <a:ext cx="1931879" cy="28106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A5940F-0F49-6947-83C8-13138B1AA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53" y="741636"/>
            <a:ext cx="6108172" cy="261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3F887D-EC7E-654B-80E2-821ADE53242D}"/>
              </a:ext>
            </a:extLst>
          </p:cNvPr>
          <p:cNvSpPr/>
          <p:nvPr/>
        </p:nvSpPr>
        <p:spPr>
          <a:xfrm>
            <a:off x="6888232" y="3284499"/>
            <a:ext cx="44545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hlinkClick r:id="rId4"/>
              </a:rPr>
              <a:t>http://www.erginsatir.com/e-commerce-101/</a:t>
            </a:r>
            <a:endParaRPr lang="tr-TR" dirty="0"/>
          </a:p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56F9F-9FFA-763A-0A67-C9CD32D14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59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Örnek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 E-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ticaret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Firması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)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D2F0078-2D42-E44A-A8C0-ECC051250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7" y="1657816"/>
            <a:ext cx="11116733" cy="4557553"/>
          </a:xfrm>
        </p:spPr>
        <p:txBody>
          <a:bodyPr vert="horz" lIns="91440" tIns="45720" rIns="91440" bIns="45720" rtlCol="0">
            <a:noAutofit/>
          </a:bodyPr>
          <a:lstStyle/>
          <a:p>
            <a:pPr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Birden fazla kullanıcının (n) </a:t>
            </a:r>
            <a:r>
              <a:rPr lang="tr-TR" sz="2800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eş zamanlı olarak erişimi 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sağlanabilecek </a:t>
            </a: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tr-TR" sz="2800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Yeni veri (kayıt-</a:t>
            </a:r>
            <a:r>
              <a:rPr lang="tr-TR" sz="2800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record</a:t>
            </a:r>
            <a:r>
              <a:rPr lang="tr-TR" sz="2800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 </a:t>
            </a:r>
            <a:r>
              <a:rPr lang="tr-TR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eklenebilecek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Var olan kayıtlar </a:t>
            </a:r>
            <a:r>
              <a:rPr lang="tr-TR" sz="28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güncellenebilecek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İstenilen kayıtlar </a:t>
            </a:r>
            <a:r>
              <a:rPr lang="tr-TR" sz="28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silinebilecek</a:t>
            </a:r>
            <a:r>
              <a:rPr lang="tr-TR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çok nadir kullanılabilir</a:t>
            </a:r>
            <a:r>
              <a:rPr lang="tr-TR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</a:t>
            </a:r>
            <a:endParaRPr lang="en-US" sz="2800" b="1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Sorgulama işlemleri </a:t>
            </a:r>
            <a:r>
              <a:rPr lang="tr-TR" sz="28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makul süre</a:t>
            </a:r>
            <a:r>
              <a:rPr lang="tr-TR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içerisinde </a:t>
            </a: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cevaplandırılacak </a:t>
            </a:r>
            <a:endParaRPr lang="en-US" sz="2800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tr-TR" sz="2800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Kayıtlı olan verinin istenilen bazı kısımlarına </a:t>
            </a:r>
            <a:r>
              <a:rPr lang="tr-TR" sz="2800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erişim kısıtlanabilecek </a:t>
            </a:r>
            <a:endParaRPr lang="en-US" sz="2800" b="1" u="sng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D83F3A-0C40-CA40-94F5-4A6123EAF66F}"/>
              </a:ext>
            </a:extLst>
          </p:cNvPr>
          <p:cNvSpPr/>
          <p:nvPr/>
        </p:nvSpPr>
        <p:spPr>
          <a:xfrm>
            <a:off x="906040" y="933103"/>
            <a:ext cx="8457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C00000"/>
                </a:solidFill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Firmanın</a:t>
            </a:r>
            <a:r>
              <a:rPr lang="en-US" sz="2800" b="1" dirty="0">
                <a:solidFill>
                  <a:srgbClr val="C00000"/>
                </a:solidFill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ihtiyaçları</a:t>
            </a:r>
            <a:r>
              <a:rPr lang="en-US" sz="2800" b="1" dirty="0">
                <a:solidFill>
                  <a:srgbClr val="C00000"/>
                </a:solidFill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dirty="0">
                <a:solidFill>
                  <a:srgbClr val="C00000"/>
                </a:solidFill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veri</a:t>
            </a:r>
            <a:r>
              <a:rPr lang="en-US" sz="2800" b="1" dirty="0">
                <a:solidFill>
                  <a:srgbClr val="C00000"/>
                </a:solidFill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kolleksiyonundan</a:t>
            </a:r>
            <a:r>
              <a:rPr lang="en-US" sz="2800" b="1" dirty="0">
                <a:solidFill>
                  <a:srgbClr val="C00000"/>
                </a:solidFill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beklediği</a:t>
            </a:r>
            <a:r>
              <a:rPr lang="en-US" sz="2800" b="1" dirty="0">
                <a:solidFill>
                  <a:srgbClr val="C00000"/>
                </a:solidFill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highlight>
                  <a:srgbClr val="FFFF00"/>
                </a:highlight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özellikler</a:t>
            </a:r>
            <a:endParaRPr lang="tr-TR" sz="2800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6383E-A1D9-BFCE-0CED-22C5166D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Dikdörtgen 4"/>
          <p:cNvSpPr/>
          <p:nvPr/>
        </p:nvSpPr>
        <p:spPr>
          <a:xfrm>
            <a:off x="1647217" y="6029948"/>
            <a:ext cx="6096000" cy="66973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tr-TR" sz="2800" b="1" dirty="0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CRUD</a:t>
            </a:r>
            <a:r>
              <a:rPr lang="tr-TR" sz="2800" dirty="0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</a:t>
            </a:r>
            <a:r>
              <a:rPr lang="tr-TR" sz="2800" b="1" dirty="0" err="1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C</a:t>
            </a:r>
            <a:r>
              <a:rPr lang="tr-TR" sz="2800" dirty="0" err="1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reate</a:t>
            </a:r>
            <a:r>
              <a:rPr lang="tr-TR" sz="2800" dirty="0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, </a:t>
            </a:r>
            <a:r>
              <a:rPr lang="tr-TR" sz="2800" b="1" dirty="0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R</a:t>
            </a:r>
            <a:r>
              <a:rPr lang="tr-TR" sz="2800" dirty="0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ead, </a:t>
            </a:r>
            <a:r>
              <a:rPr lang="tr-TR" sz="2800" b="1" dirty="0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U</a:t>
            </a:r>
            <a:r>
              <a:rPr lang="tr-TR" sz="2800" dirty="0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pdate, </a:t>
            </a:r>
            <a:r>
              <a:rPr lang="tr-TR" sz="2800" b="1" dirty="0" err="1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</a:t>
            </a:r>
            <a:r>
              <a:rPr lang="tr-TR" sz="2800" dirty="0" err="1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elete</a:t>
            </a:r>
            <a:r>
              <a:rPr lang="tr-TR" sz="2800" dirty="0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</a:t>
            </a:r>
            <a:endParaRPr lang="en-US" sz="2800" b="1" u="sng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53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Örnek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( E-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ticaret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Firması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)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ED83F3A-0C40-CA40-94F5-4A6123EAF66F}"/>
              </a:ext>
            </a:extLst>
          </p:cNvPr>
          <p:cNvSpPr/>
          <p:nvPr/>
        </p:nvSpPr>
        <p:spPr>
          <a:xfrm>
            <a:off x="1525077" y="968747"/>
            <a:ext cx="854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Firmanın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ihtiyaçları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doğrultusunda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2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farklı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çözüm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sunulacaktır</a:t>
            </a:r>
            <a:r>
              <a:rPr lang="en-US" sz="2800" b="1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7170" name="Picture 2" descr="DBMS vs File System">
            <a:extLst>
              <a:ext uri="{FF2B5EF4-FFF2-40B4-BE49-F238E27FC236}">
                <a16:creationId xmlns:a16="http://schemas.microsoft.com/office/drawing/2014/main" id="{4317ECED-5DF6-7348-9A11-F7E9507D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223" y="1704244"/>
            <a:ext cx="7279660" cy="344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9F7AF-08C2-E08E-259F-9D01E60B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89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7F3367-B738-7C45-831A-229D4A97E322}"/>
              </a:ext>
            </a:extLst>
          </p:cNvPr>
          <p:cNvSpPr txBox="1">
            <a:spLocks/>
          </p:cNvSpPr>
          <p:nvPr/>
        </p:nvSpPr>
        <p:spPr>
          <a:xfrm>
            <a:off x="237067" y="40438"/>
            <a:ext cx="10784877" cy="5418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kern="1200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Çözüm</a:t>
            </a:r>
            <a:r>
              <a:rPr lang="en-US" sz="2800" b="1" kern="1200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1 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: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Dosya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Sistemleri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ve</a:t>
            </a:r>
            <a:r>
              <a:rPr lang="en-US" sz="2800" b="1" cap="none" dirty="0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 </a:t>
            </a:r>
            <a:r>
              <a:rPr lang="en-US" sz="2800" b="1" cap="none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urier New" panose="02070309020205020404" pitchFamily="49" charset="0"/>
              </a:rPr>
              <a:t>Problemler</a:t>
            </a:r>
            <a:endParaRPr lang="en-US" sz="2800" b="1" kern="1200" cap="none" dirty="0">
              <a:latin typeface="Noteworthy Light" panose="02000400000000000000" pitchFamily="2" charset="77"/>
              <a:ea typeface="Noteworthy Light" panose="02000400000000000000" pitchFamily="2" charset="77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9C6E1-2D04-A642-8A8B-CD2B0142FEE1}"/>
              </a:ext>
            </a:extLst>
          </p:cNvPr>
          <p:cNvCxnSpPr>
            <a:cxnSpLocks/>
          </p:cNvCxnSpPr>
          <p:nvPr/>
        </p:nvCxnSpPr>
        <p:spPr>
          <a:xfrm>
            <a:off x="290521" y="486770"/>
            <a:ext cx="11786491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55C470-54A9-4840-AFA6-911431ABD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7" y="1520041"/>
            <a:ext cx="7778777" cy="4619501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1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TB’lık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ana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bellek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(RAM)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olmadığından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verinin</a:t>
            </a:r>
            <a:r>
              <a:rPr lang="en-US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hepsi</a:t>
            </a:r>
            <a:r>
              <a:rPr lang="en-US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aynı</a:t>
            </a:r>
            <a:r>
              <a:rPr lang="en-US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anda</a:t>
            </a:r>
            <a:r>
              <a:rPr lang="en-US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belleğe</a:t>
            </a:r>
            <a:r>
              <a:rPr lang="en-US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alınamayacak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.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Noteworthy Light" panose="02000400000000000000" pitchFamily="2" charset="77"/>
              <a:ea typeface="Noteworthy Light" panose="02000400000000000000" pitchFamily="2" charset="77"/>
              <a:cs typeface="Comic Sans MS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 hard disk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üzerine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kaydedilecek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ve her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defasında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b="1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verinin bir </a:t>
            </a:r>
            <a:r>
              <a:rPr lang="en-US" b="1" u="sng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parçası</a:t>
            </a:r>
            <a:r>
              <a:rPr lang="en-US" u="sng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hafızaya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alınıp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 err="1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işlenmesi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tr-TR" dirty="0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gerekecektir</a:t>
            </a:r>
            <a:r>
              <a:rPr lang="en-US" dirty="0" smtClean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 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(</a:t>
            </a:r>
            <a:r>
              <a:rPr lang="en-US" b="1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access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Comic Sans MS" charset="0"/>
              </a:rPr>
              <a:t>)</a:t>
            </a:r>
          </a:p>
        </p:txBody>
      </p:sp>
      <p:pic>
        <p:nvPicPr>
          <p:cNvPr id="4098" name="Picture 2" descr="Von Neumann Mimarisi">
            <a:extLst>
              <a:ext uri="{FF2B5EF4-FFF2-40B4-BE49-F238E27FC236}">
                <a16:creationId xmlns:a16="http://schemas.microsoft.com/office/drawing/2014/main" id="{DD300356-FB5B-F548-A734-AB09BE838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843" y="1520041"/>
            <a:ext cx="3954475" cy="417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2F2F00-C85E-4867-E58C-292A75C3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8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7990</TotalTime>
  <Words>910</Words>
  <Application>Microsoft Office PowerPoint</Application>
  <PresentationFormat>Geniş ekran</PresentationFormat>
  <Paragraphs>141</Paragraphs>
  <Slides>29</Slides>
  <Notes>11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Comic Sans MS</vt:lpstr>
      <vt:lpstr>Courier New</vt:lpstr>
      <vt:lpstr>Noteworthy Light</vt:lpstr>
      <vt:lpstr>Roboto</vt:lpstr>
      <vt:lpstr>Times New Roman</vt:lpstr>
      <vt:lpstr>Wingdings</vt:lpstr>
      <vt:lpstr>Office Theme</vt:lpstr>
      <vt:lpstr>Veritabanı Yönetim Sistemleri</vt:lpstr>
      <vt:lpstr>PowerPoint Sunusu</vt:lpstr>
      <vt:lpstr>Geleneksel Dosyalama Sistemleri</vt:lpstr>
      <vt:lpstr>Geleneksel Dosyalama Sistemleri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Ozal Yildirim</cp:lastModifiedBy>
  <cp:revision>628</cp:revision>
  <dcterms:created xsi:type="dcterms:W3CDTF">2017-09-18T09:05:05Z</dcterms:created>
  <dcterms:modified xsi:type="dcterms:W3CDTF">2023-10-19T07:52:25Z</dcterms:modified>
</cp:coreProperties>
</file>